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8" r:id="rId11"/>
    <p:sldId id="266" r:id="rId12"/>
    <p:sldId id="291" r:id="rId13"/>
    <p:sldId id="292" r:id="rId14"/>
    <p:sldId id="267" r:id="rId15"/>
    <p:sldId id="293" r:id="rId16"/>
    <p:sldId id="270" r:id="rId17"/>
    <p:sldId id="265" r:id="rId18"/>
    <p:sldId id="273" r:id="rId19"/>
    <p:sldId id="271" r:id="rId20"/>
    <p:sldId id="294" r:id="rId21"/>
    <p:sldId id="295" r:id="rId22"/>
    <p:sldId id="272" r:id="rId23"/>
    <p:sldId id="274" r:id="rId24"/>
    <p:sldId id="296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79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5E78-AA56-4A81-A873-6712A7AC33FD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1E815-52B9-4881-B6CF-41A21995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[0,</a:t>
            </a:r>
            <a:r>
              <a:rPr lang="en-US" dirty="0" smtClean="0">
                <a:sym typeface="Symbol" panose="05050102010706020507" pitchFamily="18" charset="2"/>
              </a:rPr>
              <a:t>] </a:t>
            </a:r>
            <a:r>
              <a:rPr lang="th-TH" dirty="0" smtClean="0">
                <a:sym typeface="Symbol" panose="05050102010706020507" pitchFamily="18" charset="2"/>
              </a:rPr>
              <a:t>คือ</a:t>
            </a:r>
            <a:r>
              <a:rPr lang="th-TH" baseline="0" dirty="0" smtClean="0">
                <a:sym typeface="Symbol" panose="05050102010706020507" pitchFamily="18" charset="2"/>
              </a:rPr>
              <a:t> ข่วงของคาบ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0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problem x already</a:t>
            </a:r>
            <a:r>
              <a:rPr lang="en-US" baseline="0" dirty="0" smtClean="0"/>
              <a:t> represents in radians. Therefore no need to introduce the factor 2</a:t>
            </a:r>
            <a:r>
              <a:rPr lang="en-US" baseline="0" dirty="0" smtClean="0">
                <a:sym typeface="Symbol" panose="05050102010706020507" pitchFamily="18" charset="2"/>
              </a:rPr>
              <a:t>/l into the argument.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Yn</a:t>
            </a:r>
            <a:r>
              <a:rPr lang="en-US" baseline="0" dirty="0" smtClean="0"/>
              <a:t> here actually the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9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Vo(x) obtained</a:t>
            </a:r>
            <a:r>
              <a:rPr lang="en-US" baseline="0" dirty="0" smtClean="0"/>
              <a:t> above becomes zero to comply with the initial condition if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=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สังเกตว่า</a:t>
            </a:r>
            <a:r>
              <a:rPr lang="th-TH" baseline="0" dirty="0" smtClean="0"/>
              <a:t> </a:t>
            </a:r>
            <a:r>
              <a:rPr lang="en-US" baseline="0" dirty="0" smtClean="0"/>
              <a:t>normal mode </a:t>
            </a:r>
            <a:r>
              <a:rPr lang="th-TH" baseline="0" dirty="0" smtClean="0"/>
              <a:t>ยิ่งสูงขึ้นพลังงานที่จะช่วย </a:t>
            </a:r>
            <a:r>
              <a:rPr lang="en-US" baseline="0" dirty="0" smtClean="0"/>
              <a:t>contribute </a:t>
            </a:r>
            <a:r>
              <a:rPr lang="th-TH" baseline="0" dirty="0" smtClean="0"/>
              <a:t>ต่อพลังงานรวมยิ่งน้อยลง</a:t>
            </a:r>
          </a:p>
          <a:p>
            <a:r>
              <a:rPr lang="th-TH" baseline="0" dirty="0" smtClean="0"/>
              <a:t>เหตุผลที่มีแต่ </a:t>
            </a:r>
            <a:r>
              <a:rPr lang="en-US" baseline="0" dirty="0" smtClean="0"/>
              <a:t>odd mode </a:t>
            </a:r>
            <a:r>
              <a:rPr lang="th-TH" baseline="0" dirty="0" smtClean="0"/>
              <a:t>หรือ </a:t>
            </a:r>
            <a:r>
              <a:rPr lang="en-US" baseline="0" dirty="0" smtClean="0"/>
              <a:t>sine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series </a:t>
            </a:r>
            <a:r>
              <a:rPr lang="th-TH" baseline="0" dirty="0" smtClean="0"/>
              <a:t>เพราะ </a:t>
            </a:r>
            <a:r>
              <a:rPr lang="en-US" baseline="0" dirty="0" smtClean="0"/>
              <a:t>boundary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7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Boundary condition </a:t>
            </a:r>
            <a:r>
              <a:rPr lang="th-TH" dirty="0" smtClean="0"/>
              <a:t>ของทั้ง</a:t>
            </a:r>
            <a:r>
              <a:rPr lang="th-TH" baseline="0" dirty="0" smtClean="0"/>
              <a:t> </a:t>
            </a:r>
            <a:r>
              <a:rPr lang="en-US" baseline="0" dirty="0" smtClean="0"/>
              <a:t>plucked string (</a:t>
            </a:r>
            <a:r>
              <a:rPr lang="th-TH" baseline="0" dirty="0" smtClean="0"/>
              <a:t>กรณีที่แล้ว</a:t>
            </a:r>
            <a:r>
              <a:rPr lang="en-US" baseline="0" dirty="0" smtClean="0"/>
              <a:t>) </a:t>
            </a:r>
            <a:r>
              <a:rPr lang="th-TH" baseline="0" dirty="0" smtClean="0"/>
              <a:t>กับ </a:t>
            </a:r>
            <a:r>
              <a:rPr lang="en-US" baseline="0" dirty="0" smtClean="0"/>
              <a:t>hit string (</a:t>
            </a:r>
            <a:r>
              <a:rPr lang="th-TH" baseline="0" dirty="0" smtClean="0"/>
              <a:t>กรณีนี้</a:t>
            </a:r>
            <a:r>
              <a:rPr lang="en-US" baseline="0" dirty="0" smtClean="0"/>
              <a:t>) </a:t>
            </a:r>
            <a:r>
              <a:rPr lang="th-TH" baseline="0" dirty="0" smtClean="0"/>
              <a:t>เหมือนกัน กล่าวคือ </a:t>
            </a:r>
            <a:r>
              <a:rPr lang="en-US" baseline="0" dirty="0" smtClean="0"/>
              <a:t>y(0,t) = y(</a:t>
            </a:r>
            <a:r>
              <a:rPr lang="en-US" baseline="0" dirty="0" err="1" smtClean="0"/>
              <a:t>l,t</a:t>
            </a:r>
            <a:r>
              <a:rPr lang="en-US" baseline="0" dirty="0" smtClean="0"/>
              <a:t>) = 0</a:t>
            </a:r>
            <a:endParaRPr lang="en-US" dirty="0" smtClean="0"/>
          </a:p>
          <a:p>
            <a:r>
              <a:rPr lang="en-US" dirty="0" err="1" smtClean="0"/>
              <a:t>An’s</a:t>
            </a:r>
            <a:r>
              <a:rPr lang="en-US" dirty="0" smtClean="0"/>
              <a:t> are zero because at</a:t>
            </a:r>
            <a:r>
              <a:rPr lang="en-US" baseline="0" dirty="0" smtClean="0"/>
              <a:t> t = 0 displacement  = 0. This forces the An to be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4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ผลสรุปเหมือนกรณีของ </a:t>
            </a:r>
            <a:r>
              <a:rPr lang="en-US" dirty="0" smtClean="0"/>
              <a:t>plucked string </a:t>
            </a:r>
            <a:r>
              <a:rPr lang="th-TH" dirty="0" smtClean="0"/>
              <a:t>กล่าวคือ</a:t>
            </a:r>
            <a:r>
              <a:rPr lang="th-TH" baseline="0" dirty="0" smtClean="0"/>
              <a:t> </a:t>
            </a:r>
            <a:r>
              <a:rPr lang="en-US" baseline="0" dirty="0" smtClean="0"/>
              <a:t>energy </a:t>
            </a:r>
            <a:r>
              <a:rPr lang="th-TH" baseline="0" dirty="0" smtClean="0"/>
              <a:t>ของ </a:t>
            </a:r>
            <a:r>
              <a:rPr lang="en-US" baseline="0" dirty="0" smtClean="0"/>
              <a:t>normal mode </a:t>
            </a:r>
            <a:r>
              <a:rPr lang="th-TH" baseline="0" dirty="0" smtClean="0"/>
              <a:t>มีค่าลดลงตาม </a:t>
            </a:r>
            <a:r>
              <a:rPr lang="en-US" baseline="0" dirty="0" smtClean="0"/>
              <a:t>mode number </a:t>
            </a:r>
            <a:r>
              <a:rPr lang="th-TH" baseline="0" dirty="0" smtClean="0"/>
              <a:t>ที่เพิ่มขึ้น โดยแปรตาม </a:t>
            </a:r>
            <a:r>
              <a:rPr lang="en-US" baseline="0" dirty="0" smtClean="0"/>
              <a:t>n^-2</a:t>
            </a:r>
          </a:p>
          <a:p>
            <a:r>
              <a:rPr lang="th-TH" baseline="0" dirty="0" smtClean="0"/>
              <a:t>หรือกล่าวได้ว่า ยิ่ง </a:t>
            </a:r>
            <a:r>
              <a:rPr lang="en-US" baseline="0" dirty="0" smtClean="0"/>
              <a:t>mode </a:t>
            </a:r>
            <a:r>
              <a:rPr lang="th-TH" baseline="0" dirty="0" smtClean="0"/>
              <a:t>สูงขึ้น พลังงานยิ่งน้อยลง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zero is found when </a:t>
            </a:r>
            <a:r>
              <a:rPr lang="en-US" dirty="0" err="1" smtClean="0"/>
              <a:t>En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) = 0. This occurs</a:t>
            </a:r>
            <a:r>
              <a:rPr lang="en-US" baseline="0" dirty="0" smtClean="0">
                <a:sym typeface="Symbol" panose="05050102010706020507" pitchFamily="18" charset="2"/>
              </a:rPr>
              <a:t>  when =  </a:t>
            </a:r>
            <a:r>
              <a:rPr lang="en-US" baseline="0" smtClean="0">
                <a:sym typeface="Symbol" panose="05050102010706020507" pitchFamily="18" charset="2"/>
              </a:rPr>
              <a:t>and this leads to  =2C/a.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1E815-52B9-4881-B6CF-41A2199545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80DA-CD9F-4CA4-8A63-522D101F8887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281A-01C7-4772-BE22-2B2A60333B9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1B26-E725-46A8-A2B5-4419E9EEAB60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007-1A6A-4B0D-880B-9682C9EFAE42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999D-88E6-471D-896D-3B2FA05AA4F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8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017B-EE52-4DBA-897D-563F17ED3166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E04-8F2E-426C-B53C-C19E319E44B3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3CF6-C06F-4803-B51B-21E125F08151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AC86-34F6-4339-BBF4-07B5DB0B56C0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E368B5-554F-4C97-A21B-F1CC7B43C9EA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4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8FE2-F432-4232-BE3F-CFB9944CEF5D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7A1187-895C-4603-9014-9C676A7D42F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A677CF-B7F8-4794-BF6C-4CF35B6965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3.emf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44.w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77.emf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Methods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 November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Fourier Sine series of the function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[0,]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10</a:t>
            </a:fld>
            <a:endParaRPr lang="en-US"/>
          </a:p>
        </p:txBody>
      </p:sp>
      <p:pic>
        <p:nvPicPr>
          <p:cNvPr id="6150" name="Picture 6" descr="\begin{displaymath}b_n = \frac{2}{\pi} \int_{0}^{\pi} \sin(nx)dx =&#10;\frac{2}{n\pi}(-\cos(n\pi) + 1) = \frac{2}{n\pi}(1-(-1)^n).\end{displaymath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3" y="3498612"/>
            <a:ext cx="6374168" cy="5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\begin{displaymath}f(x) \sim \frac{4}{\pi}\left(\sin(x) + \frac{1}{3}\sin(3x) +&#10;\frac{1}{5}\sin(5x)...\right).\end{displaymath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65" y="4462374"/>
            <a:ext cx="5019615" cy="6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209847"/>
              </p:ext>
            </p:extLst>
          </p:nvPr>
        </p:nvGraphicFramePr>
        <p:xfrm>
          <a:off x="1821377" y="2510377"/>
          <a:ext cx="2089678" cy="83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6" imgW="1206360" imgH="482400" progId="Equation.DSMT4">
                  <p:embed/>
                </p:oleObj>
              </mc:Choice>
              <mc:Fallback>
                <p:oleObj name="Equation" r:id="rId6" imgW="12063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1377" y="2510377"/>
                        <a:ext cx="2089678" cy="83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10" descr="http://www.sosmath.com/fourier/pic/pic0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30" y="2674923"/>
            <a:ext cx="5307474" cy="32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0" y="0"/>
            <a:ext cx="12022409" cy="68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 in terms of phase angles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far the arguments of cosine and sine functions are given as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assumed to be measured in radians.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if x is assigned as a distance the  a factor of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needed. With this factor, when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phase angle changes by 2.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example, an original function shown in the figure below can be represented as a sine series (odd function) over a half interval [0,l/2]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63" r="25200" b="79403"/>
          <a:stretch/>
        </p:blipFill>
        <p:spPr>
          <a:xfrm>
            <a:off x="1097280" y="4463375"/>
            <a:ext cx="5691117" cy="140571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94968"/>
              </p:ext>
            </p:extLst>
          </p:nvPr>
        </p:nvGraphicFramePr>
        <p:xfrm>
          <a:off x="7532688" y="4673600"/>
          <a:ext cx="30099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4" imgW="1473120" imgH="482400" progId="Equation.DSMT4">
                  <p:embed/>
                </p:oleObj>
              </mc:Choice>
              <mc:Fallback>
                <p:oleObj name="Equation" r:id="rId4" imgW="1473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32688" y="4673600"/>
                        <a:ext cx="300990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1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683" y="210557"/>
            <a:ext cx="1110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function can be represented by the sine series as follows,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463" r="25200" b="79403"/>
          <a:stretch/>
        </p:blipFill>
        <p:spPr>
          <a:xfrm>
            <a:off x="7516277" y="29447"/>
            <a:ext cx="4675723" cy="115491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97785"/>
              </p:ext>
            </p:extLst>
          </p:nvPr>
        </p:nvGraphicFramePr>
        <p:xfrm>
          <a:off x="2471685" y="689184"/>
          <a:ext cx="33226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Equation" r:id="rId4" imgW="1955520" imgH="482400" progId="Equation.DSMT4">
                  <p:embed/>
                </p:oleObj>
              </mc:Choice>
              <mc:Fallback>
                <p:oleObj name="Equation" r:id="rId4" imgW="1955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1685" y="689184"/>
                        <a:ext cx="3322637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25558"/>
              </p:ext>
            </p:extLst>
          </p:nvPr>
        </p:nvGraphicFramePr>
        <p:xfrm>
          <a:off x="2311447" y="1662741"/>
          <a:ext cx="5068888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6" imgW="3174840" imgH="2336760" progId="Equation.DSMT4">
                  <p:embed/>
                </p:oleObj>
              </mc:Choice>
              <mc:Fallback>
                <p:oleObj name="Equation" r:id="rId6" imgW="317484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1447" y="1662741"/>
                        <a:ext cx="5068888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350" t="39594" r="25199" b="32010"/>
          <a:stretch/>
        </p:blipFill>
        <p:spPr>
          <a:xfrm>
            <a:off x="7516277" y="4374620"/>
            <a:ext cx="4439563" cy="15081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5403" y="4612943"/>
            <a:ext cx="3999330" cy="105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14733" y="4653888"/>
            <a:ext cx="3930019" cy="477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" y="5882796"/>
            <a:ext cx="12192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: only the behavior of the function within the half interval 0 to l/2 can be described by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30603" y="4148919"/>
            <a:ext cx="1310185" cy="750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 Application of Fourier Sine Series to a Triangular Function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245" y="1845734"/>
            <a:ext cx="1143644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below shows a function which we are going to describe by a sine series in half-interval 0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 The function is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82578"/>
              </p:ext>
            </p:extLst>
          </p:nvPr>
        </p:nvGraphicFramePr>
        <p:xfrm>
          <a:off x="2497249" y="2662853"/>
          <a:ext cx="3852036" cy="154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2209680" imgH="888840" progId="Equation.DSMT4">
                  <p:embed/>
                </p:oleObj>
              </mc:Choice>
              <mc:Fallback>
                <p:oleObj name="Equation" r:id="rId4" imgW="2209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7249" y="2662853"/>
                        <a:ext cx="3852036" cy="154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65" y="4210940"/>
            <a:ext cx="7513950" cy="2613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4133" y="2837522"/>
            <a:ext cx="4037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defined over a limited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can be used to described the behavior of a plucked string.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772503" y="3244350"/>
            <a:ext cx="1300766" cy="5418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5060" y="6275119"/>
            <a:ext cx="4935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https://www.youtube.com/watch?v=_X72on6CSL0</a:t>
            </a:r>
          </a:p>
        </p:txBody>
      </p:sp>
      <p:pic>
        <p:nvPicPr>
          <p:cNvPr id="6" name="Motion of Plucked Str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573" y="0"/>
            <a:ext cx="11106510" cy="62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70690" y="18301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Application of Fourier Sine Series to a Triangular Function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07" y="1845734"/>
            <a:ext cx="8221299" cy="43648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6073" y="1845734"/>
            <a:ext cx="3361386" cy="472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3678" y="1718994"/>
            <a:ext cx="4494727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sine series is chosen to represent the half interval of a triangular function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5380853" y="1952428"/>
            <a:ext cx="932431" cy="24101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487" y="2426571"/>
            <a:ext cx="23825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coefficients of the odd part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23050" y="2638848"/>
            <a:ext cx="648869" cy="2318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22541" y="4931888"/>
            <a:ext cx="268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Permitted harmonics of the plucked string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40812" y="4823205"/>
            <a:ext cx="2933400" cy="16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6625883" y="4931888"/>
            <a:ext cx="2096658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35705" y="5639774"/>
            <a:ext cx="77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***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 descr="http://slideplayer.com/slide/6018598/20/images/5/Half+Range+Expa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89" y="183281"/>
            <a:ext cx="8620708" cy="64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1227" y="6279481"/>
            <a:ext cx="797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http://slideplayer.com/slide/6018598/20/images/5/Half+Range+Expansion.jpg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" y="205613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the energy in the normal modes of a vibrating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845734"/>
            <a:ext cx="1169401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take a string of length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fixed end and pluck its center a distance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have a triangular configuration of the a interval as shown in the figure below.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previous section, this configuration expected to be represented by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sine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9" name="Picture 17" descr="Fig.: String pegged at x=0 and x=l vibrating with amplitude h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70" y="3630549"/>
            <a:ext cx="3451794" cy="23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79378" y="6459785"/>
            <a:ext cx="494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http://users.aber.ac.uk/ruw/teach/260/wave2.php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0667" y="4781147"/>
            <a:ext cx="3813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105" y="184539"/>
            <a:ext cx="11695112" cy="48910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particular situation, the series representing the plucked string at time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equivalent to the total displacement of the normal modes or standing waves occurring once the string is released.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find the displacement of a normal mode or standing wave vibration, the following standing wave equation has to be solved using the method of separation of variable.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wave equation 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that fits the boundary condition; i.e.,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0, is found to be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64485"/>
              </p:ext>
            </p:extLst>
          </p:nvPr>
        </p:nvGraphicFramePr>
        <p:xfrm>
          <a:off x="4207366" y="2603363"/>
          <a:ext cx="1726247" cy="85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3" imgW="901440" imgH="444240" progId="Equation.DSMT4">
                  <p:embed/>
                </p:oleObj>
              </mc:Choice>
              <mc:Fallback>
                <p:oleObj name="Equation" r:id="rId3" imgW="901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7366" y="2603363"/>
                        <a:ext cx="1726247" cy="850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59966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35038"/>
              </p:ext>
            </p:extLst>
          </p:nvPr>
        </p:nvGraphicFramePr>
        <p:xfrm>
          <a:off x="3329710" y="4609251"/>
          <a:ext cx="4863248" cy="83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7" imgW="2298600" imgH="393480" progId="Equation.DSMT4">
                  <p:embed/>
                </p:oleObj>
              </mc:Choice>
              <mc:Fallback>
                <p:oleObj name="Equation" r:id="rId7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9710" y="4609251"/>
                        <a:ext cx="4863248" cy="8329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14999" y="4914802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this!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77330" y="5099468"/>
            <a:ext cx="6697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Fourier Sine Series to a Triangular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the Energy in the Normal Modes of a Vibrating 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Analysis of a Rectangular Velocity Pulse on  String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of a Fourier Series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to Fourier Integral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a normal mode wave function in summary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 may be given by   y(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X(x).T(t)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the solution back into the wave equation, rearrange the equation and equate each side of the equation to a constant, we then end up with two linear ODE as follows,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54800"/>
              </p:ext>
            </p:extLst>
          </p:nvPr>
        </p:nvGraphicFramePr>
        <p:xfrm>
          <a:off x="3952142" y="3441047"/>
          <a:ext cx="5019571" cy="89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3" imgW="2501640" imgH="444240" progId="Equation.DSMT4">
                  <p:embed/>
                </p:oleObj>
              </mc:Choice>
              <mc:Fallback>
                <p:oleObj name="Equation" r:id="rId3" imgW="2501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142" y="3441047"/>
                        <a:ext cx="5019571" cy="89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53445"/>
              </p:ext>
            </p:extLst>
          </p:nvPr>
        </p:nvGraphicFramePr>
        <p:xfrm>
          <a:off x="3952142" y="4589910"/>
          <a:ext cx="3602984" cy="102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5" imgW="1790640" imgH="507960" progId="Equation.DSMT4">
                  <p:embed/>
                </p:oleObj>
              </mc:Choice>
              <mc:Fallback>
                <p:oleObj name="Equation" r:id="rId5" imgW="17906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2142" y="4589910"/>
                        <a:ext cx="3602984" cy="102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7" y="0"/>
            <a:ext cx="11563643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a normal mode wave function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7" y="1845734"/>
            <a:ext cx="1157771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derived general forms of the normal mode wave function, a particular form can be obtained once the boundary condition, i.e.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  is considered.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29369"/>
              </p:ext>
            </p:extLst>
          </p:nvPr>
        </p:nvGraphicFramePr>
        <p:xfrm>
          <a:off x="1750266" y="2763032"/>
          <a:ext cx="85836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4" imgW="4267080" imgH="253800" progId="Equation.DSMT4">
                  <p:embed/>
                </p:oleObj>
              </mc:Choice>
              <mc:Fallback>
                <p:oleObj name="Equation" r:id="rId4" imgW="4267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0266" y="2763032"/>
                        <a:ext cx="858361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5134708" y="3432517"/>
            <a:ext cx="295421" cy="576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15494"/>
              </p:ext>
            </p:extLst>
          </p:nvPr>
        </p:nvGraphicFramePr>
        <p:xfrm>
          <a:off x="2201863" y="4167188"/>
          <a:ext cx="72310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6" imgW="3593880" imgH="253800" progId="Equation.DSMT4">
                  <p:embed/>
                </p:oleObj>
              </mc:Choice>
              <mc:Fallback>
                <p:oleObj name="Equation" r:id="rId6" imgW="3593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1863" y="4167188"/>
                        <a:ext cx="7231062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31055" y="3432517"/>
            <a:ext cx="224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4911" y="4867422"/>
            <a:ext cx="832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normal mode n, the expression may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555458"/>
              </p:ext>
            </p:extLst>
          </p:nvPr>
        </p:nvGraphicFramePr>
        <p:xfrm>
          <a:off x="715607" y="5329087"/>
          <a:ext cx="534193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Equation" r:id="rId8" imgW="2654280" imgH="431640" progId="Equation.DSMT4">
                  <p:embed/>
                </p:oleObj>
              </mc:Choice>
              <mc:Fallback>
                <p:oleObj name="Equation" r:id="rId8" imgW="2654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5607" y="5329087"/>
                        <a:ext cx="5341937" cy="868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74836"/>
              </p:ext>
            </p:extLst>
          </p:nvPr>
        </p:nvGraphicFramePr>
        <p:xfrm>
          <a:off x="6472542" y="5523337"/>
          <a:ext cx="5344318" cy="50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Equation" r:id="rId10" imgW="2425680" imgH="228600" progId="Equation.DSMT4">
                  <p:embed/>
                </p:oleObj>
              </mc:Choice>
              <mc:Fallback>
                <p:oleObj name="Equation" r:id="rId10" imgW="2425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72542" y="5523337"/>
                        <a:ext cx="5344318" cy="503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87128" y="4752942"/>
            <a:ext cx="2243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10575386" y="5172544"/>
            <a:ext cx="186400" cy="3825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824" y="373487"/>
            <a:ext cx="11897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displacement, which represents the shape of the plucked string at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is given by summing the normal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arbitrary constants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to be determined.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initial conditions at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0; i.e.,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 stationary plucked string)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the representation of the series that satisfies the initial condition at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the total displacement is rewritten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76284"/>
              </p:ext>
            </p:extLst>
          </p:nvPr>
        </p:nvGraphicFramePr>
        <p:xfrm>
          <a:off x="2406650" y="1434463"/>
          <a:ext cx="61515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3" imgW="2908080" imgH="393480" progId="Equation.DSMT4">
                  <p:embed/>
                </p:oleObj>
              </mc:Choice>
              <mc:Fallback>
                <p:oleObj name="Equation" r:id="rId3" imgW="290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6650" y="1434463"/>
                        <a:ext cx="6151563" cy="831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68" y="4172530"/>
            <a:ext cx="8042290" cy="1390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0023" y="5951564"/>
            <a:ext cx="350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of displacement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588424" y="5609434"/>
            <a:ext cx="388839" cy="2954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3361" y="4817124"/>
            <a:ext cx="2278966" cy="74560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825" y="373487"/>
            <a:ext cx="11727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of the string at time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displacement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and velocity v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at t = 0 can be written in the form of  Fourier sine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determined for a string of length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205" y="901523"/>
            <a:ext cx="6705102" cy="191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062" y="4341701"/>
            <a:ext cx="4437557" cy="2300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4999" y="4914802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 this!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577330" y="5099468"/>
            <a:ext cx="6697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66313"/>
            <a:ext cx="350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of velocity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56702" y="2347500"/>
            <a:ext cx="618979" cy="2377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88095" y="2192997"/>
            <a:ext cx="2278966" cy="54674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046" y="99631"/>
            <a:ext cx="10719582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Fourier coefficients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coefficient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displacement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58159"/>
              </p:ext>
            </p:extLst>
          </p:nvPr>
        </p:nvGraphicFramePr>
        <p:xfrm>
          <a:off x="3365738" y="2243165"/>
          <a:ext cx="6534720" cy="352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3" imgW="3720960" imgH="2006280" progId="Equation.DSMT4">
                  <p:embed/>
                </p:oleObj>
              </mc:Choice>
              <mc:Fallback>
                <p:oleObj name="Equation" r:id="rId3" imgW="372096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738" y="2243165"/>
                        <a:ext cx="6534720" cy="3523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046" y="5767007"/>
            <a:ext cx="1041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the Fourier coefficient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can be obtained.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6591" y="2243165"/>
            <a:ext cx="7512147" cy="3523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3046" y="3657600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THIS!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11680" y="3657600"/>
            <a:ext cx="464234" cy="3094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10" y="257578"/>
            <a:ext cx="115265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particular forms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displacement function of the plucked string has to be clearly stated.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the figure, the displacement of a string length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center plucked a distance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plucked string released from rest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(x) = 0),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zero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of interest and found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total displacement can be written as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239" y="1545465"/>
            <a:ext cx="3981495" cy="1413358"/>
          </a:xfrm>
          <a:prstGeom prst="rect">
            <a:avLst/>
          </a:prstGeom>
        </p:spPr>
      </p:pic>
      <p:pic>
        <p:nvPicPr>
          <p:cNvPr id="7" name="Picture 17" descr="Fig.: String pegged at x=0 and x=l vibrating with amplitude 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07" y="1273241"/>
            <a:ext cx="3015597" cy="20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8005" y="2252144"/>
            <a:ext cx="3813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207" y="4043230"/>
            <a:ext cx="6265463" cy="1613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4670" y="4684785"/>
            <a:ext cx="372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odd is considered.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13495"/>
              </p:ext>
            </p:extLst>
          </p:nvPr>
        </p:nvGraphicFramePr>
        <p:xfrm>
          <a:off x="5972220" y="5544421"/>
          <a:ext cx="5914980" cy="8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6" imgW="3340080" imgH="457200" progId="Equation.DSMT4">
                  <p:embed/>
                </p:oleObj>
              </mc:Choice>
              <mc:Fallback>
                <p:oleObj name="Equation" r:id="rId6" imgW="3340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72220" y="5544421"/>
                        <a:ext cx="5914980" cy="80923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7456868" y="4915618"/>
            <a:ext cx="70833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7279" y="463639"/>
            <a:ext cx="8873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energy in each of normal modes of standing wave vibration,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zero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the energy of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mode of vibration can be written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vibrational energy of the string is given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						where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575" y="463640"/>
            <a:ext cx="2859110" cy="600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789" y="1626824"/>
            <a:ext cx="3522645" cy="911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447" y="2397180"/>
            <a:ext cx="5576553" cy="1072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000" y="3328533"/>
            <a:ext cx="3930540" cy="1002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872" y="3376568"/>
            <a:ext cx="1630651" cy="8699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140" y="4289091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summary,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plucked string can be represented by a Fourier since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dissipation, the total vibration energy must equal to the potential energy of the plucked string before release.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 mode is proportional to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modes are forbidden by the initial boundary conditions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0458" y="1295552"/>
            <a:ext cx="1456225" cy="78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247371"/>
              </p:ext>
            </p:extLst>
          </p:nvPr>
        </p:nvGraphicFramePr>
        <p:xfrm>
          <a:off x="10129794" y="1295782"/>
          <a:ext cx="1578391" cy="86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9" imgW="838080" imgH="457200" progId="Equation.DSMT4">
                  <p:embed/>
                </p:oleObj>
              </mc:Choice>
              <mc:Fallback>
                <p:oleObj name="Equation" r:id="rId9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29794" y="1295782"/>
                        <a:ext cx="1578391" cy="86094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01797" y="3554602"/>
            <a:ext cx="25741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*** in p.16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3714596"/>
            <a:ext cx="9220706" cy="3110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analysis of a rectangular velocity pulse on a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5003" y="1845734"/>
            <a:ext cx="1073067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of length l, fixed at both ends, is struck by a mallet of width a about its center point.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condition at the moment of impact in terms of displacement and velocity are given 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27" y="2894237"/>
            <a:ext cx="1889555" cy="679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088" y="2825389"/>
            <a:ext cx="4551395" cy="14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791" y="231821"/>
            <a:ext cx="111402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previous situation of the plucked string, arbitrary constants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this case,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zero.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701" y="631931"/>
            <a:ext cx="3899473" cy="20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145" y="4370891"/>
            <a:ext cx="4363863" cy="1866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311" y="3188520"/>
            <a:ext cx="4494847" cy="9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842" y="368490"/>
            <a:ext cx="111229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odd is considered. Thus,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energy of vibration is found from the summation of energy per mode of oscillation.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shows that again the energy of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mode is proportional to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(because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decreasing with increasing harmonic frequency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mode nth can be rewritten  in terms of angular frequency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where  </a:t>
            </a:r>
          </a:p>
          <a:p>
            <a:pPr lvl="8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09" y="63578"/>
            <a:ext cx="4358167" cy="104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899" y="1937437"/>
            <a:ext cx="3010810" cy="1034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613" y="4307432"/>
            <a:ext cx="3772957" cy="160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2561" y="4887216"/>
            <a:ext cx="2026866" cy="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737360"/>
            <a:ext cx="111556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function which repeats itself regularly over a given interval of space or time is called periodic function; e.g.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)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 is the interval or period.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Almost all periodic functions of interest using the method of Fourier Series may be represented by the series,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7332"/>
              </p:ext>
            </p:extLst>
          </p:nvPr>
        </p:nvGraphicFramePr>
        <p:xfrm>
          <a:off x="4211392" y="2949753"/>
          <a:ext cx="5392926" cy="114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2984400" imgH="634680" progId="Equation.DSMT4">
                  <p:embed/>
                </p:oleObj>
              </mc:Choice>
              <mc:Fallback>
                <p:oleObj name="Equation" r:id="rId3" imgW="29844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392" y="2949753"/>
                        <a:ext cx="5392926" cy="1147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837" y="4203790"/>
            <a:ext cx="9109285" cy="2438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09" y="4520485"/>
            <a:ext cx="43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of a square wave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8991" y="-8743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spectrum of the harmonic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80" y="1737360"/>
            <a:ext cx="8385999" cy="4963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9892" y="1769288"/>
            <a:ext cx="3807726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curve of sin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/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appears as the envelope of the energy values for each 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22627" y="2816879"/>
            <a:ext cx="1351128" cy="663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57071" y="3751306"/>
            <a:ext cx="212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zero of the envelop occurs when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30" y="0"/>
            <a:ext cx="10967341" cy="145075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 from the energy spectrum?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27" y="1980422"/>
            <a:ext cx="12676559" cy="46619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portion of the energy in the velocity pulse is to be found in the low frequencies.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(measured from the highest energy to the first zero of the energy) of the central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pulse contains most of the energy.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range of energy-bearing harmonics is known as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width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pulse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spatial width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x, the spectral width becomes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Because  t = x/c, this gives  y  2  or  t  1   knows as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Bandwidth Theorem.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05" y="4002060"/>
            <a:ext cx="1560501" cy="836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11" y="5015598"/>
            <a:ext cx="2002231" cy="5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32</a:t>
            </a:fld>
            <a:endParaRPr lang="en-US"/>
          </a:p>
        </p:txBody>
      </p:sp>
      <p:pic>
        <p:nvPicPr>
          <p:cNvPr id="13314" name="Picture 2" descr="http://slideplayer.com/slide/8408101/26/images/26/Maybe+we+could+hit+YOUR+BRAIN+with+our+radiowave+hammer%E2%80%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5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56470" y="965916"/>
            <a:ext cx="1015663" cy="464620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/>
              <a:t>http://slideplayer.com/slide/8408101/26/images/26/Maybe+we+could+hit+YOUR+BRAIN+with+our+radiowave+hammer%E2%80%A6.jpg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77" y="2273355"/>
            <a:ext cx="3275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the concept Fourier series analysis of disturbed wave to MRI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212414"/>
            <a:ext cx="5003269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spectrum of Fourier series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301" y="1832087"/>
            <a:ext cx="387050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Fourier series can always be represented as a frequency spectrum.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54" y="0"/>
            <a:ext cx="7207347" cy="6824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35069" y="4148919"/>
            <a:ext cx="1405719" cy="11054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84187" y="4531057"/>
            <a:ext cx="1837236" cy="54590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6270" y="4415247"/>
            <a:ext cx="2947917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relation explains the wider interval between the adjacent odd harmonics in a shorter string.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t-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" y="3120218"/>
            <a:ext cx="4476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5289" y="5706061"/>
            <a:ext cx="467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https://tex.stackexchange.com/questions/127375/replicate-the-fourier-transform-time-frequency-domains-correspondence-illustrati%3E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868" y="4415247"/>
            <a:ext cx="865249" cy="3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8729" y="4247022"/>
            <a:ext cx="144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65" y="1355203"/>
            <a:ext cx="6710005" cy="143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4298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to Fourier Integral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28" y="1767129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Fourier representation in the exponential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time as a variable, the Fourier representation is rewritten 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coefficient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found from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 = 2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and T is the period, the Fourier series becomes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845" y="2914531"/>
            <a:ext cx="2782625" cy="94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99" y="3481619"/>
            <a:ext cx="3082704" cy="953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368" y="4962844"/>
            <a:ext cx="5590520" cy="13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the Fourier series to Fourier integral is based on following assumptions :</a:t>
            </a:r>
          </a:p>
          <a:p>
            <a:pPr marL="457200" indent="-457200">
              <a:buAutoNum type="arabi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 T approaches infinity,</a:t>
            </a:r>
          </a:p>
          <a:p>
            <a:pPr marL="457200" indent="-457200">
              <a:buAutoNum type="arabi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1/T   0 and 1/T becomes infinitesimal and may be written as d,</a:t>
            </a:r>
          </a:p>
          <a:p>
            <a:pPr marL="457200" indent="-457200">
              <a:buAutoNum type="arabicParenBoth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,</a:t>
            </a:r>
          </a:p>
          <a:p>
            <a:pPr marL="457200" indent="-457200">
              <a:buAutoNum type="arabicParenBoth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unit change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becomes an infinitesimal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Fourier integral is therefore written 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4083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to Fourier Integral (2)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594" y="4616549"/>
            <a:ext cx="5392486" cy="10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53" y="99631"/>
            <a:ext cx="1042143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integral and Fourier transform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3"/>
            <a:ext cx="11573302" cy="44049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non-periodic, the infinite number of frequency components in the integral form (not the sum)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Fourier transform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that integration with respect to one variable produces a function of the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variable forms Fourier pair of transform and the product is non dimensional.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127" y="2534591"/>
            <a:ext cx="3322004" cy="972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887" y="3737330"/>
            <a:ext cx="2891244" cy="9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75" y="286603"/>
            <a:ext cx="8824643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Fourier transform 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slit function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175" y="1737360"/>
            <a:ext cx="303799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narrow slit extending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time and of height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89" y="1436699"/>
            <a:ext cx="7983700" cy="475297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18939"/>
              </p:ext>
            </p:extLst>
          </p:nvPr>
        </p:nvGraphicFramePr>
        <p:xfrm>
          <a:off x="210175" y="3323232"/>
          <a:ext cx="3062200" cy="97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4" imgW="1587240" imgH="507960" progId="Equation.DSMT4">
                  <p:embed/>
                </p:oleObj>
              </mc:Choice>
              <mc:Fallback>
                <p:oleObj name="Equation" r:id="rId4" imgW="15872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175" y="3323232"/>
                        <a:ext cx="3062200" cy="979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6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Fourier transform :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curve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845734"/>
            <a:ext cx="323451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function of height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symmetrically centered at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=0 is given by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is the width parameter.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958" y="1672979"/>
            <a:ext cx="8270860" cy="500697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459574"/>
              </p:ext>
            </p:extLst>
          </p:nvPr>
        </p:nvGraphicFramePr>
        <p:xfrm>
          <a:off x="909566" y="3538362"/>
          <a:ext cx="2047247" cy="63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Equation" r:id="rId4" imgW="977760" imgH="304560" progId="Equation.DSMT4">
                  <p:embed/>
                </p:oleObj>
              </mc:Choice>
              <mc:Fallback>
                <p:oleObj name="Equation" r:id="rId4" imgW="977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566" y="3538362"/>
                        <a:ext cx="2047247" cy="638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08634"/>
              </p:ext>
            </p:extLst>
          </p:nvPr>
        </p:nvGraphicFramePr>
        <p:xfrm>
          <a:off x="9652824" y="2776562"/>
          <a:ext cx="2306994" cy="85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Equation" r:id="rId6" imgW="1396800" imgH="520560" progId="Equation.DSMT4">
                  <p:embed/>
                </p:oleObj>
              </mc:Choice>
              <mc:Fallback>
                <p:oleObj name="Equation" r:id="rId6" imgW="13968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2824" y="2776562"/>
                        <a:ext cx="2306994" cy="8598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00634"/>
              </p:ext>
            </p:extLst>
          </p:nvPr>
        </p:nvGraphicFramePr>
        <p:xfrm>
          <a:off x="7744842" y="3877885"/>
          <a:ext cx="2811628" cy="59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8" imgW="1434960" imgH="304560" progId="Equation.DSMT4">
                  <p:embed/>
                </p:oleObj>
              </mc:Choice>
              <mc:Fallback>
                <p:oleObj name="Equation" r:id="rId8" imgW="1434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4842" y="3877885"/>
                        <a:ext cx="2811628" cy="5971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1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454" y="665111"/>
            <a:ext cx="2961565" cy="566437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height 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0, the width   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normalized Gaussian function becomes infinitely narrow which defines the Dirac delta ()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transform covers an increasing frequency components.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816"/>
            <a:ext cx="8577033" cy="592496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34387"/>
              </p:ext>
            </p:extLst>
          </p:nvPr>
        </p:nvGraphicFramePr>
        <p:xfrm>
          <a:off x="168813" y="534816"/>
          <a:ext cx="2841674" cy="119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4" imgW="1879560" imgH="787320" progId="Equation.DSMT4">
                  <p:embed/>
                </p:oleObj>
              </mc:Choice>
              <mc:Fallback>
                <p:oleObj name="Equation" r:id="rId4" imgW="18795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813" y="534816"/>
                        <a:ext cx="2841674" cy="119043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7421" y="873457"/>
            <a:ext cx="777922" cy="996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5911" y="1883391"/>
            <a:ext cx="20471" cy="614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511188"/>
            <a:ext cx="139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 the function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458" y="99631"/>
            <a:ext cx="11202044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in several equivalent forms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024803"/>
              </p:ext>
            </p:extLst>
          </p:nvPr>
        </p:nvGraphicFramePr>
        <p:xfrm>
          <a:off x="2293483" y="1828811"/>
          <a:ext cx="4171845" cy="172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Equation" r:id="rId3" imgW="2400120" imgH="990360" progId="Equation.DSMT4">
                  <p:embed/>
                </p:oleObj>
              </mc:Choice>
              <mc:Fallback>
                <p:oleObj name="Equation" r:id="rId3" imgW="240012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3483" y="1828811"/>
                        <a:ext cx="4171845" cy="172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07714"/>
              </p:ext>
            </p:extLst>
          </p:nvPr>
        </p:nvGraphicFramePr>
        <p:xfrm>
          <a:off x="1598822" y="3619332"/>
          <a:ext cx="6126660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Equation" r:id="rId5" imgW="2819160" imgH="266400" progId="Equation.DSMT4">
                  <p:embed/>
                </p:oleObj>
              </mc:Choice>
              <mc:Fallback>
                <p:oleObj name="Equation" r:id="rId5" imgW="2819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8822" y="3619332"/>
                        <a:ext cx="6126660" cy="57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30443" y="1769904"/>
            <a:ext cx="10869769" cy="2558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7653"/>
              </p:ext>
            </p:extLst>
          </p:nvPr>
        </p:nvGraphicFramePr>
        <p:xfrm>
          <a:off x="4520555" y="4390357"/>
          <a:ext cx="2442072" cy="140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name="Equation" r:id="rId7" imgW="1193760" imgH="685800" progId="Equation.DSMT4">
                  <p:embed/>
                </p:oleObj>
              </mc:Choice>
              <mc:Fallback>
                <p:oleObj name="Equation" r:id="rId7" imgW="1193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0555" y="4390357"/>
                        <a:ext cx="2442072" cy="140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39652"/>
              </p:ext>
            </p:extLst>
          </p:nvPr>
        </p:nvGraphicFramePr>
        <p:xfrm>
          <a:off x="1657846" y="5604157"/>
          <a:ext cx="8146501" cy="53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name="Equation" r:id="rId9" imgW="3860640" imgH="253800" progId="Equation.DSMT4">
                  <p:embed/>
                </p:oleObj>
              </mc:Choice>
              <mc:Fallback>
                <p:oleObj name="Equation" r:id="rId9" imgW="3860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7846" y="5604157"/>
                        <a:ext cx="8146501" cy="53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455311" y="4418397"/>
            <a:ext cx="9002333" cy="1892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32043"/>
              </p:ext>
            </p:extLst>
          </p:nvPr>
        </p:nvGraphicFramePr>
        <p:xfrm>
          <a:off x="6976862" y="1900372"/>
          <a:ext cx="4750640" cy="178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tion" r:id="rId11" imgW="2844720" imgH="1066680" progId="Equation.DSMT4">
                  <p:embed/>
                </p:oleObj>
              </mc:Choice>
              <mc:Fallback>
                <p:oleObj name="Equation" r:id="rId11" imgW="284472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76862" y="1900372"/>
                        <a:ext cx="4750640" cy="17814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1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77492" y="-2804266"/>
            <a:ext cx="6886559" cy="116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Fourier Series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term (1/2)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this is the average of the function  over an interval. The constant can be varied by moving the function with respect to the x axis.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Fourier series is represented by the combination of even and odd parts. Whether the function is completely even or completely odd can often determined by the position of the y-axis.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4276646"/>
            <a:ext cx="8575748" cy="2120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5059" y="4687910"/>
            <a:ext cx="3078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periodic function is represented by even function with zero constant.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792" y="1845734"/>
            <a:ext cx="10601888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Terms in the series and their combination are responsible for the shape of the series representation.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the Fourier Series (2)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701" y="2581097"/>
            <a:ext cx="3620030" cy="406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8295" y="3206840"/>
            <a:ext cx="3837904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or first harmonic has the frequency of the square wave.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frequencies build up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squareness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waves.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frequencies are responsible for the sharpness of the vertical sides of the waves.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26480" y="4172755"/>
            <a:ext cx="1111447" cy="5666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test of amplifiers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256" y="3245476"/>
            <a:ext cx="5520744" cy="26236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the sharpness at the edges of the waves shows that the amplifier response is limited at the higher frequency range.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8" y="1552364"/>
            <a:ext cx="44386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9555" y="6455834"/>
            <a:ext cx="1005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http://www.engineering-bachelors-degree.com/electronic-components/uncategorized/square-wave-oscillators-and-op-amp-square-wave-oscillator/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68957" y="3494831"/>
            <a:ext cx="2021983" cy="72121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70868" y="3704208"/>
            <a:ext cx="1287887" cy="302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2" y="0"/>
            <a:ext cx="10227425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Fourier Series for any interval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093" y="1845734"/>
            <a:ext cx="1130765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section or interval of a well behaved function may be chosen and expressed in terms of Fourier Series.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series will accurately represent the function only within the chosen interval.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interval is represented by a Fourier cosine series the repetition will be that of an even function, if the representation is a Fourier sine series and odd function repetition will follow.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677CF-B7F8-4794-BF6C-4CF35B696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1766</TotalTime>
  <Words>2155</Words>
  <Application>Microsoft Office PowerPoint</Application>
  <PresentationFormat>Widescreen</PresentationFormat>
  <Paragraphs>289</Paragraphs>
  <Slides>40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Cordia New</vt:lpstr>
      <vt:lpstr>Symbol</vt:lpstr>
      <vt:lpstr>Times New Roman</vt:lpstr>
      <vt:lpstr>Retrospect</vt:lpstr>
      <vt:lpstr>Equation</vt:lpstr>
      <vt:lpstr>Fourier Methods</vt:lpstr>
      <vt:lpstr>Outline</vt:lpstr>
      <vt:lpstr>Fourier Series</vt:lpstr>
      <vt:lpstr>Fourier Series in several equivalent forms</vt:lpstr>
      <vt:lpstr>Interpretation of the Fourier Series (1)</vt:lpstr>
      <vt:lpstr>PowerPoint Presentation</vt:lpstr>
      <vt:lpstr>Frequency response test of amplifiers</vt:lpstr>
      <vt:lpstr>PowerPoint Presentation</vt:lpstr>
      <vt:lpstr>Fourier Series for any interval</vt:lpstr>
      <vt:lpstr>Example  </vt:lpstr>
      <vt:lpstr>PowerPoint Presentation</vt:lpstr>
      <vt:lpstr>Arguments in terms of phase angles</vt:lpstr>
      <vt:lpstr>PowerPoint Presentation</vt:lpstr>
      <vt:lpstr>Q: Application of Fourier Sine Series to a Triangular Function</vt:lpstr>
      <vt:lpstr>PowerPoint Presentation</vt:lpstr>
      <vt:lpstr>PowerPoint Presentation</vt:lpstr>
      <vt:lpstr>PowerPoint Presentation</vt:lpstr>
      <vt:lpstr>Application to the energy in the normal modes of a vibrating string</vt:lpstr>
      <vt:lpstr>PowerPoint Presentation</vt:lpstr>
      <vt:lpstr>Derivation of a normal mode wave function in summary</vt:lpstr>
      <vt:lpstr>Expression of a normal mode wave function</vt:lpstr>
      <vt:lpstr>PowerPoint Presentation</vt:lpstr>
      <vt:lpstr>PowerPoint Presentation</vt:lpstr>
      <vt:lpstr>Determination of the Fourier coefficients</vt:lpstr>
      <vt:lpstr>PowerPoint Presentation</vt:lpstr>
      <vt:lpstr>PowerPoint Presentation</vt:lpstr>
      <vt:lpstr>Fourier series analysis of a rectangular velocity pulse on a string</vt:lpstr>
      <vt:lpstr>PowerPoint Presentation</vt:lpstr>
      <vt:lpstr>PowerPoint Presentation</vt:lpstr>
      <vt:lpstr>Energy spectrum of the harmonic n</vt:lpstr>
      <vt:lpstr>What do we learn from the energy spectrum?</vt:lpstr>
      <vt:lpstr>PowerPoint Presentation</vt:lpstr>
      <vt:lpstr>The spectrum of Fourier series</vt:lpstr>
      <vt:lpstr>Fourier series to Fourier Integral (1)</vt:lpstr>
      <vt:lpstr>PowerPoint Presentation</vt:lpstr>
      <vt:lpstr>Fourier integral and Fourier transform</vt:lpstr>
      <vt:lpstr>Example of Fourier transform :  slit function</vt:lpstr>
      <vt:lpstr>Example of Fourier transform :  The Gaussian curve</vt:lpstr>
      <vt:lpstr>PowerPoint Presentation</vt:lpstr>
      <vt:lpstr>PowerPoint Presentation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Methods</dc:title>
  <dc:creator>rachapak.chi@gmail.com</dc:creator>
  <cp:lastModifiedBy>rachapak.chi@gmail.com</cp:lastModifiedBy>
  <cp:revision>121</cp:revision>
  <dcterms:created xsi:type="dcterms:W3CDTF">2017-11-22T07:20:11Z</dcterms:created>
  <dcterms:modified xsi:type="dcterms:W3CDTF">2018-11-20T09:15:34Z</dcterms:modified>
</cp:coreProperties>
</file>